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55" r:id="rId3"/>
    <p:sldId id="327" r:id="rId4"/>
    <p:sldId id="343" r:id="rId5"/>
    <p:sldId id="344" r:id="rId6"/>
    <p:sldId id="345" r:id="rId7"/>
    <p:sldId id="346" r:id="rId8"/>
    <p:sldId id="347" r:id="rId9"/>
    <p:sldId id="348" r:id="rId10"/>
    <p:sldId id="328" r:id="rId11"/>
    <p:sldId id="266" r:id="rId12"/>
    <p:sldId id="349" r:id="rId13"/>
    <p:sldId id="350" r:id="rId14"/>
    <p:sldId id="351" r:id="rId15"/>
    <p:sldId id="352" r:id="rId16"/>
    <p:sldId id="353" r:id="rId17"/>
    <p:sldId id="354" r:id="rId18"/>
    <p:sldId id="258" r:id="rId19"/>
    <p:sldId id="325" r:id="rId20"/>
    <p:sldId id="323" r:id="rId21"/>
    <p:sldId id="324" r:id="rId22"/>
    <p:sldId id="356" r:id="rId23"/>
    <p:sldId id="336" r:id="rId24"/>
    <p:sldId id="333" r:id="rId25"/>
    <p:sldId id="334" r:id="rId26"/>
    <p:sldId id="335" r:id="rId27"/>
    <p:sldId id="357" r:id="rId28"/>
    <p:sldId id="330" r:id="rId29"/>
    <p:sldId id="331" r:id="rId30"/>
    <p:sldId id="332" r:id="rId31"/>
    <p:sldId id="326" r:id="rId32"/>
    <p:sldId id="263" r:id="rId33"/>
    <p:sldId id="338" r:id="rId34"/>
    <p:sldId id="339" r:id="rId35"/>
    <p:sldId id="340" r:id="rId36"/>
    <p:sldId id="341" r:id="rId37"/>
    <p:sldId id="264" r:id="rId38"/>
    <p:sldId id="342" r:id="rId39"/>
    <p:sldId id="322" r:id="rId4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8B"/>
    <a:srgbClr val="FFECC5"/>
    <a:srgbClr val="FFE0A3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757" autoAdjust="0"/>
  </p:normalViewPr>
  <p:slideViewPr>
    <p:cSldViewPr snapToGrid="0">
      <p:cViewPr>
        <p:scale>
          <a:sx n="90" d="100"/>
          <a:sy n="90" d="100"/>
        </p:scale>
        <p:origin x="355" y="-110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2018年6月15日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2018年6月14日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FC5E15A7-486C-4292-806C-B467B33D398B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F7A87B-F5B0-4821-B704-B87AF37F2DFE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756D85-DEFB-4022-A523-1B570AD76F70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E7C5-C028-4EE4-8253-8FA62117D61A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B416A6-257E-436C-8A21-42A4C13AC483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BE745-395E-4430-AAB4-A0F2E865703C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C4A246-6162-4659-B411-1E00380EFA4A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367F8053-9C53-4AE3-8B67-5F4C649E1B2D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A29D41-E9B6-4039-AF00-9A97FE92318F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83287-EDC6-4F12-B000-5082AF7294CF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19B1D3-9DC1-4CC1-8A57-0E5A7B2D3B32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B77050-4EED-49D9-BAF8-7C7CB63F8513}" type="datetime2">
              <a:rPr lang="zh-TW" altLang="en-US" smtClean="0"/>
              <a:t>2018年6月15日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531B20-E6BC-4424-8861-8499CA0A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7">
        <p:fade/>
      </p:transition>
    </mc:Choice>
    <mc:Fallback xmlns="">
      <p:transition spd="med" advTm="97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62471" y="2816901"/>
            <a:ext cx="9741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稱為正則表達式、正規表示法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主要是在於使用一組特定的表示式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來驗證一段字串是否符合這個樣式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舉例來說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當你希望使用者輸入他的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位址時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你要使用什麼方法讓程式來判斷使用者確實輸入正確的格式。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FBE701-5A96-4623-A040-A732EC69D0C8}"/>
              </a:ext>
            </a:extLst>
          </p:cNvPr>
          <p:cNvSpPr/>
          <p:nvPr/>
        </p:nvSpPr>
        <p:spPr>
          <a:xfrm>
            <a:off x="337345" y="1225194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RegularExpression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65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54E909-C73F-47AB-994D-CB708B97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494" y="2316825"/>
            <a:ext cx="6076950" cy="238125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3B3A26-527C-41C3-A9DC-94302CAE0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02581"/>
              </p:ext>
            </p:extLst>
          </p:nvPr>
        </p:nvGraphicFramePr>
        <p:xfrm>
          <a:off x="588042" y="1560366"/>
          <a:ext cx="5202611" cy="3894169"/>
        </p:xfrm>
        <a:graphic>
          <a:graphicData uri="http://schemas.openxmlformats.org/drawingml/2006/table">
            <a:tbl>
              <a:tblPr firstRow="1" bandCol="1">
                <a:tableStyleId>{10A1B5D5-9B99-4C35-A422-299274C87663}</a:tableStyleId>
              </a:tblPr>
              <a:tblGrid>
                <a:gridCol w="479464">
                  <a:extLst>
                    <a:ext uri="{9D8B030D-6E8A-4147-A177-3AD203B41FA5}">
                      <a16:colId xmlns:a16="http://schemas.microsoft.com/office/drawing/2014/main" val="134702492"/>
                    </a:ext>
                  </a:extLst>
                </a:gridCol>
                <a:gridCol w="2762948">
                  <a:extLst>
                    <a:ext uri="{9D8B030D-6E8A-4147-A177-3AD203B41FA5}">
                      <a16:colId xmlns:a16="http://schemas.microsoft.com/office/drawing/2014/main" val="1581065115"/>
                    </a:ext>
                  </a:extLst>
                </a:gridCol>
                <a:gridCol w="1085038">
                  <a:extLst>
                    <a:ext uri="{9D8B030D-6E8A-4147-A177-3AD203B41FA5}">
                      <a16:colId xmlns:a16="http://schemas.microsoft.com/office/drawing/2014/main" val="1031167047"/>
                    </a:ext>
                  </a:extLst>
                </a:gridCol>
                <a:gridCol w="875161">
                  <a:extLst>
                    <a:ext uri="{9D8B030D-6E8A-4147-A177-3AD203B41FA5}">
                      <a16:colId xmlns:a16="http://schemas.microsoft.com/office/drawing/2014/main" val="1034373820"/>
                    </a:ext>
                  </a:extLst>
                </a:gridCol>
              </a:tblGrid>
              <a:tr h="224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符號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不匹配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136073309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endParaRPr lang="en-US" altLang="zh-TW" sz="1050" u="none" strike="noStrike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 "AAA"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4601897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必為正整數。</a:t>
                      </a:r>
                      <a:b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EX.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^A{2,}$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"AA" "AAA"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951871560"/>
                  </a:ext>
                </a:extLst>
              </a:tr>
              <a:tr h="4100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{n,m}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{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}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前的字元至少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次但最多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次，</a:t>
                      </a:r>
                      <a:r>
                        <a:rPr lang="en-US" altLang="zh-TW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n,m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均為正整數。 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EX  </a:t>
                      </a:r>
                      <a:r>
                        <a:rPr kumimoji="0" lang="en-US" altLang="zh-TW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"^A{2,4}$"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"AAA" "AAAA"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"AAAAA"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1911463930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xyz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比對中括號內的任意字元。</a:t>
                      </a:r>
                      <a:endParaRPr lang="zh-TW" alt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“x” “y"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2241535092"/>
                  </a:ext>
                </a:extLst>
              </a:tr>
              <a:tr h="345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[^xyz]</a:t>
                      </a:r>
                      <a:endParaRPr lang="en-US" sz="10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比對不再中括號內的任意字元。</a:t>
                      </a:r>
                      <a:endParaRPr lang="zh-TW" alt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"Y" "GG"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4270369090"/>
                  </a:ext>
                </a:extLst>
              </a:tr>
              <a:tr h="3927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[a-z]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的任意小寫字元，另有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A-Z]</a:t>
                      </a: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等用法</a:t>
                      </a:r>
                      <a:r>
                        <a:rPr lang="zh-TW" alt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“A"</a:t>
                      </a:r>
                    </a:p>
                  </a:txBody>
                  <a:tcPr marL="26741" marR="26741" marT="26741" marB="26741"/>
                </a:tc>
                <a:extLst>
                  <a:ext uri="{0D108BD9-81ED-4DB2-BD59-A6C34878D82A}">
                    <a16:rowId xmlns:a16="http://schemas.microsoft.com/office/drawing/2014/main" val="390949135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"/"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3435013078"/>
                  </a:ext>
                </a:extLst>
              </a:tr>
              <a:tr h="4073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\W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比對非字母大小寫、數字與底線，同</a:t>
                      </a:r>
                      <a:r>
                        <a:rPr lang="en-US" altLang="zh-TW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</a:t>
                      </a:r>
                      <a:r>
                        <a:rPr lang="en-US" sz="105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A-Za-z0-9_]</a:t>
                      </a:r>
                      <a:endParaRPr lang="en-US" sz="10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"@"</a:t>
                      </a:r>
                    </a:p>
                  </a:txBody>
                  <a:tcPr marL="33690" marR="33690" marT="33690" marB="3369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"A1c"</a:t>
                      </a:r>
                    </a:p>
                  </a:txBody>
                  <a:tcPr marL="33690" marR="33690" marT="33690" marB="33690"/>
                </a:tc>
                <a:extLst>
                  <a:ext uri="{0D108BD9-81ED-4DB2-BD59-A6C34878D82A}">
                    <a16:rowId xmlns:a16="http://schemas.microsoft.com/office/drawing/2014/main" val="1895438267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比對一個數字字元，同</a:t>
                      </a:r>
                      <a:r>
                        <a:rPr lang="en-US" altLang="zh-TW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[0-9]</a:t>
                      </a:r>
                      <a:r>
                        <a:rPr lang="zh-TW" altLang="en-US" sz="11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524978566"/>
                  </a:ext>
                </a:extLst>
              </a:tr>
              <a:tr h="30713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\D</a:t>
                      </a:r>
                      <a:endParaRPr 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比對一個非數字字元，同</a:t>
                      </a:r>
                      <a:r>
                        <a:rPr lang="en-US" altLang="zh-TW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[^0-9]</a:t>
                      </a:r>
                      <a:r>
                        <a:rPr lang="zh-TW" altLang="en-US" sz="11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"ABC"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1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"123"</a:t>
                      </a:r>
                    </a:p>
                  </a:txBody>
                  <a:tcPr marL="53340" marR="53340" marT="53340" marB="53340"/>
                </a:tc>
                <a:extLst>
                  <a:ext uri="{0D108BD9-81ED-4DB2-BD59-A6C34878D82A}">
                    <a16:rowId xmlns:a16="http://schemas.microsoft.com/office/drawing/2014/main" val="3429503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E16D3D-78F1-4E18-8390-6962682BA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F337D4-917B-42D4-8866-8BBDE128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421737-AA05-4536-B4F8-F26211CE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" y="1676260"/>
            <a:ext cx="5114925" cy="504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5C78BF-B047-49D7-8839-44FB95B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94" y="2412365"/>
            <a:ext cx="4857750" cy="9334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0F4BEF1-E7A9-48F4-B4F1-ED1C1F83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7" y="3672026"/>
            <a:ext cx="8820150" cy="685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49A3EB-16DD-4A3F-91AF-41C0C621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2" y="4694277"/>
            <a:ext cx="5562600" cy="7810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32D20D2-E0FB-493B-BA2F-7B8181A08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7" y="5665387"/>
            <a:ext cx="4248150" cy="6762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A79472C-E89A-4470-AFF1-8306F1BAE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820" y="2517963"/>
            <a:ext cx="46577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37EC9-54F9-41BE-874D-073EB723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F540D7-5B0F-45CD-BC92-8752091B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AB8BC4-192B-4EA9-A644-A4F50571A3BD}"/>
              </a:ext>
            </a:extLst>
          </p:cNvPr>
          <p:cNvSpPr/>
          <p:nvPr/>
        </p:nvSpPr>
        <p:spPr>
          <a:xfrm>
            <a:off x="107980" y="607666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EmailAddress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B5861-6902-444F-943E-C74E2214EA4B}"/>
              </a:ext>
            </a:extLst>
          </p:cNvPr>
          <p:cNvSpPr/>
          <p:nvPr/>
        </p:nvSpPr>
        <p:spPr>
          <a:xfrm>
            <a:off x="2193807" y="653832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6000AE-A267-4FBA-8317-A450A7BD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60" y="3171150"/>
            <a:ext cx="4219575" cy="885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76E13C-0A52-4CE6-8D6F-BEFD9E5B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0" y="4258110"/>
            <a:ext cx="4219575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DA02C-031A-4E43-A2F3-6FB712CC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061" y="2227065"/>
            <a:ext cx="37147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3B75A12-E4FE-4737-A041-E51277B0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5900F-F1F7-42C5-9A4E-3708359C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58A9A5-0711-49CD-BD40-255970C07113}"/>
              </a:ext>
            </a:extLst>
          </p:cNvPr>
          <p:cNvSpPr/>
          <p:nvPr/>
        </p:nvSpPr>
        <p:spPr>
          <a:xfrm>
            <a:off x="824102" y="6624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驗證網址格式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CD74AB-B8FB-4F86-BEAE-7F312620265E}"/>
              </a:ext>
            </a:extLst>
          </p:cNvPr>
          <p:cNvSpPr/>
          <p:nvPr/>
        </p:nvSpPr>
        <p:spPr>
          <a:xfrm>
            <a:off x="245097" y="57007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Url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120B09-0D89-451E-A42E-CCFE7C5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9" y="1707657"/>
            <a:ext cx="3209925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06F3A-D695-49D7-942C-C5F7A35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2" y="4440268"/>
            <a:ext cx="4162425" cy="6381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9966D03-78F9-4F6D-B3C4-19B73A1B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2" y="2335105"/>
            <a:ext cx="4133850" cy="8096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A0C651E-5EC5-4B7E-B269-6A92EB57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842" y="3276831"/>
            <a:ext cx="4248150" cy="79057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EAF26F-1868-4682-9BB2-51EF253899C8}"/>
              </a:ext>
            </a:extLst>
          </p:cNvPr>
          <p:cNvSpPr/>
          <p:nvPr/>
        </p:nvSpPr>
        <p:spPr>
          <a:xfrm>
            <a:off x="3649351" y="5141280"/>
            <a:ext cx="27803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開頭必須要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 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https ://www.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ftp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77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735011-8703-4E59-9928-1C86B94E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5FF6F3-34C7-462B-881D-FFA8A74C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371468-8FC6-48C3-AFAA-8EE5FDB897DD}"/>
              </a:ext>
            </a:extLst>
          </p:cNvPr>
          <p:cNvSpPr/>
          <p:nvPr/>
        </p:nvSpPr>
        <p:spPr>
          <a:xfrm>
            <a:off x="230066" y="634299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CreditCard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FA6EE4-8A75-474F-8C80-3114FCD9F512}"/>
              </a:ext>
            </a:extLst>
          </p:cNvPr>
          <p:cNvSpPr/>
          <p:nvPr/>
        </p:nvSpPr>
        <p:spPr>
          <a:xfrm>
            <a:off x="1910333" y="71908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驗證欄位是否符合信用卡的格式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FE2B40-4A15-4099-BEF2-CB6356C1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53" y="1731834"/>
            <a:ext cx="3429000" cy="7715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A1763E-89F2-490D-8929-827987E4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125" y="2970639"/>
            <a:ext cx="4438650" cy="733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A64420-909F-43F3-AE43-B0FDAE78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25" y="4058297"/>
            <a:ext cx="4514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F9A0DBE-D5A0-454A-8229-B8439CDB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F7BFE-F654-4683-9D30-C6B3E6EA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AADBCD-06FA-4FFC-9722-1F1AFF9E4896}"/>
              </a:ext>
            </a:extLst>
          </p:cNvPr>
          <p:cNvSpPr/>
          <p:nvPr/>
        </p:nvSpPr>
        <p:spPr>
          <a:xfrm>
            <a:off x="180991" y="430087"/>
            <a:ext cx="151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DataType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CD2E3-E21B-4885-A6E8-A727AA7FA44A}"/>
              </a:ext>
            </a:extLst>
          </p:cNvPr>
          <p:cNvSpPr/>
          <p:nvPr/>
        </p:nvSpPr>
        <p:spPr>
          <a:xfrm>
            <a:off x="583946" y="891752"/>
            <a:ext cx="9959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Helvetica Neue Light"/>
              </a:rPr>
              <a:t>驗證欄位的資料型態，只會提供檢視格式化資料的提示，可提供給許多資料類型，</a:t>
            </a:r>
            <a:endParaRPr lang="en-US" altLang="zh-TW" dirty="0">
              <a:latin typeface="Helvetica Neue Light"/>
            </a:endParaRPr>
          </a:p>
          <a:p>
            <a:r>
              <a:rPr lang="zh-TW" altLang="en-US" dirty="0">
                <a:latin typeface="Helvetica Neue Light"/>
              </a:rPr>
              <a:t>例如 </a:t>
            </a:r>
            <a:r>
              <a:rPr lang="en-US" altLang="zh-TW" dirty="0">
                <a:latin typeface="Helvetica Neue Light"/>
              </a:rPr>
              <a:t>Date(</a:t>
            </a:r>
            <a:r>
              <a:rPr lang="zh-TW" altLang="en-US" dirty="0">
                <a:latin typeface="Helvetica Neue Light"/>
              </a:rPr>
              <a:t>日期</a:t>
            </a:r>
            <a:r>
              <a:rPr lang="en-US" altLang="zh-TW" dirty="0">
                <a:latin typeface="Helvetica Neue Light"/>
              </a:rPr>
              <a:t>)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Time (</a:t>
            </a:r>
            <a:r>
              <a:rPr lang="zh-TW" altLang="en-US" dirty="0">
                <a:latin typeface="Helvetica Neue Light"/>
              </a:rPr>
              <a:t>時間</a:t>
            </a:r>
            <a:r>
              <a:rPr lang="en-US" altLang="zh-TW" dirty="0">
                <a:latin typeface="Helvetica Neue Light"/>
              </a:rPr>
              <a:t>) 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PhoneNumber</a:t>
            </a:r>
            <a:r>
              <a:rPr lang="en-US" altLang="zh-TW" dirty="0">
                <a:latin typeface="Helvetica Neue Light"/>
              </a:rPr>
              <a:t> (</a:t>
            </a:r>
            <a:r>
              <a:rPr lang="zh-TW" altLang="en-US" dirty="0">
                <a:latin typeface="Helvetica Neue Light"/>
              </a:rPr>
              <a:t>手機</a:t>
            </a:r>
            <a:r>
              <a:rPr lang="en-US" altLang="zh-TW" dirty="0">
                <a:latin typeface="Helvetica Neue Light"/>
              </a:rPr>
              <a:t>) 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>
                <a:latin typeface="Helvetica Neue Light"/>
              </a:rPr>
              <a:t>Currency(</a:t>
            </a:r>
            <a:r>
              <a:rPr lang="zh-TW" altLang="en-US" dirty="0">
                <a:latin typeface="Helvetica Neue Light"/>
              </a:rPr>
              <a:t>貨幣</a:t>
            </a:r>
            <a:r>
              <a:rPr lang="en-US" altLang="zh-TW" dirty="0">
                <a:latin typeface="Helvetica Neue Light"/>
              </a:rPr>
              <a:t>)</a:t>
            </a:r>
            <a:r>
              <a:rPr lang="zh-TW" altLang="en-US" dirty="0">
                <a:latin typeface="Helvetica Neue Light"/>
              </a:rPr>
              <a:t>、</a:t>
            </a:r>
            <a:r>
              <a:rPr lang="en-US" altLang="zh-TW" dirty="0" err="1">
                <a:latin typeface="Helvetica Neue Light"/>
              </a:rPr>
              <a:t>EmailAddress</a:t>
            </a:r>
            <a:r>
              <a:rPr lang="en-US" altLang="zh-TW" dirty="0">
                <a:latin typeface="Helvetica Neue Light"/>
              </a:rPr>
              <a:t> </a:t>
            </a:r>
            <a:r>
              <a:rPr lang="zh-TW" altLang="en-US" dirty="0">
                <a:latin typeface="Helvetica Neue Light"/>
              </a:rPr>
              <a:t>等等。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B4DF5F-D39D-46EB-978C-677E74471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17"/>
          <a:stretch/>
        </p:blipFill>
        <p:spPr>
          <a:xfrm>
            <a:off x="2844932" y="4190491"/>
            <a:ext cx="4429125" cy="6397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8C4F2F-6A35-450D-BF76-94F2CC0C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29" y="2083237"/>
            <a:ext cx="5400675" cy="1562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4D21E22-E37B-40A4-9A77-B81CAB1AD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70"/>
          <a:stretch/>
        </p:blipFill>
        <p:spPr>
          <a:xfrm>
            <a:off x="2844932" y="4830274"/>
            <a:ext cx="4429125" cy="8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AFEB16A-0D6E-4FE7-B226-B03F233C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91" y="1936160"/>
            <a:ext cx="4676775" cy="334327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8E2D2A-B268-4C81-AABA-F70C6B1D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4973-4964-43E6-BC9D-D7E26258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443AAE-7595-4B25-ABC6-153E36F56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9" y="2187224"/>
            <a:ext cx="65" cy="43724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5F1C45-EE1F-4164-8B7E-15BBF605BD80}"/>
              </a:ext>
            </a:extLst>
          </p:cNvPr>
          <p:cNvSpPr/>
          <p:nvPr/>
        </p:nvSpPr>
        <p:spPr>
          <a:xfrm>
            <a:off x="204186" y="63429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Metadata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450448-E45A-45CA-9C6C-F3412AC7FA74}"/>
              </a:ext>
            </a:extLst>
          </p:cNvPr>
          <p:cNvSpPr/>
          <p:nvPr/>
        </p:nvSpPr>
        <p:spPr>
          <a:xfrm>
            <a:off x="1834016" y="785296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使類別的驗證符合至另一類別所定義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E3DA705-0803-43CE-A170-DA7C28F0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7" y="1391435"/>
            <a:ext cx="2622082" cy="18311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AB11A-5EE0-4E9F-B0A4-86AF4BCA0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57" y="3459401"/>
            <a:ext cx="5060273" cy="3267207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4C38EAD6-30A1-4026-920A-7FBDF9036699}"/>
              </a:ext>
            </a:extLst>
          </p:cNvPr>
          <p:cNvSpPr/>
          <p:nvPr/>
        </p:nvSpPr>
        <p:spPr>
          <a:xfrm>
            <a:off x="9189071" y="2063977"/>
            <a:ext cx="2414043" cy="469688"/>
          </a:xfrm>
          <a:prstGeom prst="wedgeRoundRectCallout">
            <a:avLst>
              <a:gd name="adj1" fmla="val -120126"/>
              <a:gd name="adj2" fmla="val -9324"/>
              <a:gd name="adj3" fmla="val 16667"/>
            </a:avLst>
          </a:prstGeom>
          <a:solidFill>
            <a:srgbClr val="FFECC5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類別需為</a:t>
            </a:r>
            <a:r>
              <a:rPr lang="zh-TW" altLang="zh-TW" dirty="0">
                <a:solidFill>
                  <a:srgbClr val="C7254E"/>
                </a:solidFill>
                <a:latin typeface="Arial Unicode MS" panose="020B0604020202020204" pitchFamily="34" charset="-120"/>
                <a:ea typeface="Menlo"/>
              </a:rPr>
              <a:t>Partial</a:t>
            </a:r>
            <a:endParaRPr lang="zh-TW" altLang="en-US" dirty="0">
              <a:solidFill>
                <a:srgbClr val="C7254E"/>
              </a:solidFill>
              <a:latin typeface="Arial Unicode MS" panose="020B0604020202020204" pitchFamily="34" charset="-120"/>
              <a:ea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8082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313223" y="2714018"/>
            <a:ext cx="156555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6011" y="1156616"/>
            <a:ext cx="3130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為什麼需要</a:t>
            </a:r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cache ?</a:t>
            </a:r>
          </a:p>
        </p:txBody>
      </p:sp>
      <p:sp>
        <p:nvSpPr>
          <p:cNvPr id="8" name="矩形 7"/>
          <p:cNvSpPr/>
          <p:nvPr/>
        </p:nvSpPr>
        <p:spPr>
          <a:xfrm>
            <a:off x="2929939" y="28313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假設有一萬筆資料在資料庫裡面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每次進去同一頁面都要重新取得一萬筆資料後放在客戶端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但有些資料又沒常常更新  會讓頁面顯示慢了許多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為了能讓讀取速度快一些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第一次讀取完之後放在客戶端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在設定的時間內都會從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16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C3C22FC-87A9-470E-816C-9616FBD6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BF5DF-D6C8-4873-81F7-F57ACB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9704A8-DA60-4F57-B1FF-0169A5737D57}"/>
              </a:ext>
            </a:extLst>
          </p:cNvPr>
          <p:cNvSpPr/>
          <p:nvPr/>
        </p:nvSpPr>
        <p:spPr>
          <a:xfrm>
            <a:off x="147385" y="531995"/>
            <a:ext cx="2424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7055CF-B01D-4666-987F-FE1DD2FBCEBD}"/>
              </a:ext>
            </a:extLst>
          </p:cNvPr>
          <p:cNvSpPr/>
          <p:nvPr/>
        </p:nvSpPr>
        <p:spPr>
          <a:xfrm>
            <a:off x="780140" y="5498524"/>
            <a:ext cx="981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B0EA9-873F-490F-81B9-BA4BA6AB817F}"/>
              </a:ext>
            </a:extLst>
          </p:cNvPr>
          <p:cNvSpPr/>
          <p:nvPr/>
        </p:nvSpPr>
        <p:spPr>
          <a:xfrm>
            <a:off x="780140" y="6035417"/>
            <a:ext cx="2172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 </a:t>
            </a:r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2B0922-8B37-4EDA-BE55-29FCAF148534}"/>
              </a:ext>
            </a:extLst>
          </p:cNvPr>
          <p:cNvSpPr/>
          <p:nvPr/>
        </p:nvSpPr>
        <p:spPr>
          <a:xfrm>
            <a:off x="780140" y="1571482"/>
            <a:ext cx="2798816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3FF3AE-3FBC-4DDF-A8C7-33CC15946323}"/>
              </a:ext>
            </a:extLst>
          </p:cNvPr>
          <p:cNvSpPr/>
          <p:nvPr/>
        </p:nvSpPr>
        <p:spPr>
          <a:xfrm>
            <a:off x="780140" y="2013367"/>
            <a:ext cx="444224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DisplayNam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-Required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StringLength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-Range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-Compare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RegularExpression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EmailAddress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-URL</a:t>
            </a: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CreditCard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DataType</a:t>
            </a:r>
            <a:endParaRPr lang="en-US" altLang="zh-TW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2000" b="1" dirty="0" err="1">
                <a:ln w="1905"/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60000"/>
                        <a:lumOff val="4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MetadataType</a:t>
            </a:r>
            <a:endParaRPr lang="zh-TW" altLang="en-US" sz="2000" b="1" dirty="0">
              <a:ln w="1905"/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83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0" y="1348714"/>
            <a:ext cx="6334486" cy="209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634C09B-18C9-4564-96B5-538D9994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3622476"/>
            <a:ext cx="6007500" cy="3104132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09" y="2590772"/>
            <a:ext cx="6615093" cy="359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65C781-126B-44E4-9860-7C6FC5D477F2}"/>
              </a:ext>
            </a:extLst>
          </p:cNvPr>
          <p:cNvSpPr/>
          <p:nvPr/>
        </p:nvSpPr>
        <p:spPr>
          <a:xfrm>
            <a:off x="206244" y="6349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尚未建立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03A629-E812-44BD-A27D-A541D0702CB5}"/>
              </a:ext>
            </a:extLst>
          </p:cNvPr>
          <p:cNvSpPr/>
          <p:nvPr/>
        </p:nvSpPr>
        <p:spPr>
          <a:xfrm>
            <a:off x="807868" y="5193436"/>
            <a:ext cx="3062796" cy="168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FCC1B1-D70E-4C17-9CE0-C7B6CB0F0067}"/>
              </a:ext>
            </a:extLst>
          </p:cNvPr>
          <p:cNvSpPr/>
          <p:nvPr/>
        </p:nvSpPr>
        <p:spPr>
          <a:xfrm>
            <a:off x="978682" y="5458822"/>
            <a:ext cx="3096168" cy="524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C9DBB8-A6FA-42CD-8B9D-E18607AD9E66}"/>
              </a:ext>
            </a:extLst>
          </p:cNvPr>
          <p:cNvSpPr/>
          <p:nvPr/>
        </p:nvSpPr>
        <p:spPr>
          <a:xfrm>
            <a:off x="961995" y="6188346"/>
            <a:ext cx="4293585" cy="239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56FBABBB-2AB7-4734-BB26-01848BFEBC13}"/>
              </a:ext>
            </a:extLst>
          </p:cNvPr>
          <p:cNvSpPr/>
          <p:nvPr/>
        </p:nvSpPr>
        <p:spPr>
          <a:xfrm>
            <a:off x="3453414" y="4705165"/>
            <a:ext cx="1091953" cy="319596"/>
          </a:xfrm>
          <a:prstGeom prst="wedgeRoundRectCallout">
            <a:avLst>
              <a:gd name="adj1" fmla="val -42262"/>
              <a:gd name="adj2" fmla="val 76535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伺服器的時間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11DA5BDB-080F-47F6-8986-4CC188DAB13A}"/>
              </a:ext>
            </a:extLst>
          </p:cNvPr>
          <p:cNvSpPr/>
          <p:nvPr/>
        </p:nvSpPr>
        <p:spPr>
          <a:xfrm>
            <a:off x="4141730" y="5362112"/>
            <a:ext cx="936298" cy="319596"/>
          </a:xfrm>
          <a:prstGeom prst="wedgeRoundRectCallout">
            <a:avLst>
              <a:gd name="adj1" fmla="val -61225"/>
              <a:gd name="adj2" fmla="val 9042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本機的時間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AFF81C9E-F0F4-495E-8C79-A2EF61030A4B}"/>
              </a:ext>
            </a:extLst>
          </p:cNvPr>
          <p:cNvSpPr/>
          <p:nvPr/>
        </p:nvSpPr>
        <p:spPr>
          <a:xfrm>
            <a:off x="3076138" y="6500533"/>
            <a:ext cx="1846503" cy="319596"/>
          </a:xfrm>
          <a:prstGeom prst="wedgeRoundRectCallout">
            <a:avLst>
              <a:gd name="adj1" fmla="val 1354"/>
              <a:gd name="adj2" fmla="val -95687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當頁面讀取完後去詢問伺服器端的現在時間</a:t>
            </a:r>
          </a:p>
        </p:txBody>
      </p:sp>
    </p:spTree>
    <p:extLst>
      <p:ext uri="{BB962C8B-B14F-4D97-AF65-F5344CB8AC3E}">
        <p14:creationId xmlns:p14="http://schemas.microsoft.com/office/powerpoint/2010/main" val="34279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69" y="3801713"/>
            <a:ext cx="5163950" cy="25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" y="1952894"/>
            <a:ext cx="72675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13139" y="2799505"/>
            <a:ext cx="1958197" cy="22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93931" y="49897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會花三秒鐘讀取資料庫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cache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會將資料暫存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秒內讀取的資料都是從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出來的資料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秒過後就會重新存取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5" name="矩形 14"/>
          <p:cNvSpPr/>
          <p:nvPr/>
        </p:nvSpPr>
        <p:spPr>
          <a:xfrm>
            <a:off x="9260960" y="532648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560939" y="5495010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63"/>
          <a:stretch/>
        </p:blipFill>
        <p:spPr bwMode="auto">
          <a:xfrm>
            <a:off x="6844847" y="1193192"/>
            <a:ext cx="5038329" cy="2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8946615" y="2472263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245657" y="2650541"/>
            <a:ext cx="253963" cy="26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97367" y="731527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  <a:endParaRPr lang="zh-TW" altLang="en-US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35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11" y="1010641"/>
            <a:ext cx="4769366" cy="26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691" y="724618"/>
            <a:ext cx="4576672" cy="256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858767"/>
            <a:ext cx="5072332" cy="317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45" y="4097713"/>
            <a:ext cx="4522487" cy="26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03" y="4043548"/>
            <a:ext cx="4634691" cy="27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189321" y="3182139"/>
            <a:ext cx="1443193" cy="16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24801" y="3333530"/>
            <a:ext cx="918399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38650" y="3342156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217812" y="3021970"/>
            <a:ext cx="1611388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108661" y="6439210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904219" y="6540734"/>
            <a:ext cx="552092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993642" y="5849739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815154" y="5933557"/>
            <a:ext cx="499604" cy="160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96348" y="429465"/>
            <a:ext cx="6434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不同頁面取  相同的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  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會快取同一份資料</a:t>
            </a:r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CDC8CA4A-7E27-48E8-B631-C3242B3FB572}"/>
              </a:ext>
            </a:extLst>
          </p:cNvPr>
          <p:cNvSpPr/>
          <p:nvPr/>
        </p:nvSpPr>
        <p:spPr>
          <a:xfrm>
            <a:off x="818964" y="3998217"/>
            <a:ext cx="1091953" cy="319596"/>
          </a:xfrm>
          <a:prstGeom prst="wedgeRoundRectCallout">
            <a:avLst>
              <a:gd name="adj1" fmla="val 47169"/>
              <a:gd name="adj2" fmla="val -87354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目前的時間</a:t>
            </a:r>
          </a:p>
        </p:txBody>
      </p:sp>
    </p:spTree>
    <p:extLst>
      <p:ext uri="{BB962C8B-B14F-4D97-AF65-F5344CB8AC3E}">
        <p14:creationId xmlns:p14="http://schemas.microsoft.com/office/powerpoint/2010/main" val="17053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684B37-781F-4BA1-8FF5-59266AC7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3" y="2497353"/>
            <a:ext cx="6187043" cy="2156722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CB95012-0D6C-4C66-AB85-AF937C21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CD67E4-7CC7-462C-9967-46DA0A3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740D74-30F5-46C2-8ECC-205DEFBD254F}"/>
              </a:ext>
            </a:extLst>
          </p:cNvPr>
          <p:cNvSpPr/>
          <p:nvPr/>
        </p:nvSpPr>
        <p:spPr>
          <a:xfrm>
            <a:off x="207146" y="5685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Vary by "*"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20)]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20,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"*")]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所有參數變更都會建立一個不同版本的快取</a:t>
            </a:r>
            <a:b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如果資料多會有效能上的問題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670FA5AF-704A-4F1E-8F2F-BB3DFDF1F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210540"/>
            <a:ext cx="5334000" cy="3200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2B3AC7-95FF-46C6-8C5B-A3B3CB13EEBC}"/>
              </a:ext>
            </a:extLst>
          </p:cNvPr>
          <p:cNvSpPr/>
          <p:nvPr/>
        </p:nvSpPr>
        <p:spPr>
          <a:xfrm>
            <a:off x="1375752" y="3164383"/>
            <a:ext cx="1758065" cy="18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6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2D308A1-F010-4F8C-99EE-06065A06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0" y="1963194"/>
            <a:ext cx="6487064" cy="219377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80380" y="589499"/>
            <a:ext cx="8371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2.Vary by "None"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10,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"none")]</a:t>
            </a:r>
          </a:p>
          <a:p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不管任何參數值不同都不會建立不同版本的快取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9A2E1C15-F7D0-4C4D-AB0E-5A6FD6379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444" y="2521259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9562A11-FC01-458C-B7CD-F3C668A6A2F3}"/>
              </a:ext>
            </a:extLst>
          </p:cNvPr>
          <p:cNvSpPr/>
          <p:nvPr/>
        </p:nvSpPr>
        <p:spPr>
          <a:xfrm>
            <a:off x="1370315" y="2711622"/>
            <a:ext cx="3299339" cy="25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2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8FD8397-2420-4AE7-BF7F-B89EE6AE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2" y="1986981"/>
            <a:ext cx="6667130" cy="2157790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899" y="638203"/>
            <a:ext cx="725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3.Vary by "Name"</a:t>
            </a:r>
          </a:p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//[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OutputCache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(Duration = 60,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VaryByParam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"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pageNumber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")]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EF5BFF31-B2EE-4AA2-996A-75C4B1342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9182" y="2910100"/>
            <a:ext cx="5334000" cy="3200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0037258-B120-455A-916A-DD49F3C441C2}"/>
              </a:ext>
            </a:extLst>
          </p:cNvPr>
          <p:cNvSpPr/>
          <p:nvPr/>
        </p:nvSpPr>
        <p:spPr>
          <a:xfrm>
            <a:off x="1429018" y="2974626"/>
            <a:ext cx="3755541" cy="168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1DAE02B-D03E-4D87-A4EB-3FCBF7AC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1" y="1184060"/>
            <a:ext cx="6970450" cy="4506756"/>
          </a:xfrm>
          <a:prstGeom prst="rect">
            <a:avLst/>
          </a:prstGeom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B3936E-2243-4CA2-BCD8-D7BFFD168F5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多個參數的設定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9EB6E7-3E07-4B18-AE90-C432B16231C2}"/>
              </a:ext>
            </a:extLst>
          </p:cNvPr>
          <p:cNvSpPr/>
          <p:nvPr/>
        </p:nvSpPr>
        <p:spPr>
          <a:xfrm>
            <a:off x="1331007" y="1667560"/>
            <a:ext cx="5105304" cy="23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569567E7-B0F9-4972-A112-CC71C7F709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44.39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4892" y="2250489"/>
            <a:ext cx="5808593" cy="4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8C8C0DA-585C-458A-8801-D295D420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0" y="3825127"/>
            <a:ext cx="9193759" cy="2849993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A616F6-AB65-4290-9E17-5B953DDD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93AD3-F2CD-44FA-ABF4-9EA6F9B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7" name="螢幕錄製 6">
            <a:hlinkClick r:id="" action="ppaction://media"/>
            <a:extLst>
              <a:ext uri="{FF2B5EF4-FFF2-40B4-BE49-F238E27FC236}">
                <a16:creationId xmlns:a16="http://schemas.microsoft.com/office/drawing/2014/main" id="{F2FCBED4-B0DB-4940-B0D3-A441F2073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2706" y="1800476"/>
            <a:ext cx="5878738" cy="42274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CD23AE-60F3-4C98-9089-E22D20EC7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0" y="1114332"/>
            <a:ext cx="5429250" cy="20193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BB1F272-74BC-4302-93FD-0703BAE6042A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更新資料後 頁面要清除快取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3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0" y="4266511"/>
            <a:ext cx="7163247" cy="229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0" y="1773373"/>
            <a:ext cx="7077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2DB7C8-89C4-42E0-AC50-1CA9EA1E8F9E}"/>
              </a:ext>
            </a:extLst>
          </p:cNvPr>
          <p:cNvSpPr/>
          <p:nvPr/>
        </p:nvSpPr>
        <p:spPr>
          <a:xfrm>
            <a:off x="5698067" y="2794000"/>
            <a:ext cx="1583266" cy="245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42B2D9-B0CC-435C-808D-8701F631BD81}"/>
              </a:ext>
            </a:extLst>
          </p:cNvPr>
          <p:cNvSpPr/>
          <p:nvPr/>
        </p:nvSpPr>
        <p:spPr>
          <a:xfrm>
            <a:off x="4673155" y="5681134"/>
            <a:ext cx="1583266" cy="245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F5B043-24A1-46F1-9315-FDB3D20BCE8A}"/>
              </a:ext>
            </a:extLst>
          </p:cNvPr>
          <p:cNvSpPr/>
          <p:nvPr/>
        </p:nvSpPr>
        <p:spPr>
          <a:xfrm>
            <a:off x="259433" y="6767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可將快取設定在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66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15" y="2282943"/>
            <a:ext cx="5658714" cy="242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96348" y="682062"/>
            <a:ext cx="7419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子動作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ChildAction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裡面直接讀取</a:t>
            </a:r>
            <a:r>
              <a:rPr lang="en-US" altLang="zh-TW" sz="2400" dirty="0" err="1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Web.config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的設定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" y="1620598"/>
            <a:ext cx="6241550" cy="36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5026950" y="2714018"/>
            <a:ext cx="2138101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屬性驗證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8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" y="632704"/>
            <a:ext cx="2398217" cy="315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18" y="632704"/>
            <a:ext cx="6049273" cy="28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922" y="2692923"/>
            <a:ext cx="6003078" cy="192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0" y="4381500"/>
            <a:ext cx="61150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B753896-60EB-4931-9D90-C298DCB2CBFE}"/>
              </a:ext>
            </a:extLst>
          </p:cNvPr>
          <p:cNvSpPr/>
          <p:nvPr/>
        </p:nvSpPr>
        <p:spPr>
          <a:xfrm>
            <a:off x="3855321" y="2455333"/>
            <a:ext cx="1066914" cy="237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77C19A-2B17-4877-9897-907BB84AAFA6}"/>
              </a:ext>
            </a:extLst>
          </p:cNvPr>
          <p:cNvSpPr/>
          <p:nvPr/>
        </p:nvSpPr>
        <p:spPr>
          <a:xfrm>
            <a:off x="8111067" y="3877733"/>
            <a:ext cx="1346199" cy="21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EDBDC-4789-4CC1-BA55-DBD5707EEAF5}"/>
              </a:ext>
            </a:extLst>
          </p:cNvPr>
          <p:cNvSpPr/>
          <p:nvPr/>
        </p:nvSpPr>
        <p:spPr>
          <a:xfrm>
            <a:off x="4662965" y="2714018"/>
            <a:ext cx="2866070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（區域）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0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dirty="0"/>
              <a:t> （區域）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062" y="2248959"/>
            <a:ext cx="105817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在開發較大型的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網站中，通常會進行模組化的規劃，就會一直在同一個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資料夾底下新增，檔案就會越來越龐大。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09728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不允許有相同命名的存在，但模組中常有父子關係，有時候子模組命名相同就會造成錯誤，但為了區別而去修改命名又不是一個好架構，種種因素都會造成維護上的困難，所以通常會在專案底下加入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pPr marL="109728" indent="0">
              <a:buNone/>
            </a:pPr>
            <a:endParaRPr lang="en-US" altLang="zh-TW" sz="2400" dirty="0"/>
          </a:p>
          <a:p>
            <a:pPr marL="109728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每個區域內的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都不會和其他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互相影響，可以獨立作業，每個區域都有屬於自己的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A1617AC-145F-42B1-BF97-66A9A3C9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0" y="1328099"/>
            <a:ext cx="6752297" cy="499546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12CA22-E75B-4EBE-8AC3-B0A4298D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8BA8-382A-482D-9807-345DAE21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636B5-E670-4C93-8982-6585D6A1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77" y="1202416"/>
            <a:ext cx="5552520" cy="12556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1C118F-DD06-4015-9A7D-E4EB64287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4" y="2734009"/>
            <a:ext cx="3467100" cy="3171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EBAE84-D751-47DB-931E-82CB0E7D8CF8}"/>
              </a:ext>
            </a:extLst>
          </p:cNvPr>
          <p:cNvSpPr/>
          <p:nvPr/>
        </p:nvSpPr>
        <p:spPr>
          <a:xfrm>
            <a:off x="7696296" y="4128930"/>
            <a:ext cx="2832621" cy="177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679551-2143-4939-9E82-719FAEB061DF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77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70CCF5-A4EB-4802-BE4C-B7D481C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D3A194-49AC-4A9F-8C09-6B6868CC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0AF74-95EE-4193-94DA-6977A007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7" y="1214690"/>
            <a:ext cx="6912202" cy="5131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974D9C-47CB-4FD6-BDFD-6D491CDA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68" y="1347602"/>
            <a:ext cx="3886200" cy="44291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F40DF4-96EC-4500-896A-E65A56DF55A6}"/>
              </a:ext>
            </a:extLst>
          </p:cNvPr>
          <p:cNvSpPr/>
          <p:nvPr/>
        </p:nvSpPr>
        <p:spPr>
          <a:xfrm>
            <a:off x="7829462" y="3756067"/>
            <a:ext cx="3365280" cy="202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288A44-C82C-4C3A-ADA2-83CF0FCB6F53}"/>
              </a:ext>
            </a:extLst>
          </p:cNvPr>
          <p:cNvSpPr/>
          <p:nvPr/>
        </p:nvSpPr>
        <p:spPr>
          <a:xfrm>
            <a:off x="140899" y="63820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新增第二個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D203E8-B9A6-4BC1-BD8F-0BB6E3AE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EA3735-AD3D-4404-B6B3-77FAEF46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40A5E6-5529-4FD0-A594-D9899051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29" y="1602824"/>
            <a:ext cx="7810315" cy="27345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C72E6A-05DE-4F65-8F7A-C41F59FF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4" y="959436"/>
            <a:ext cx="3771900" cy="50101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B5A03F-4CBB-4830-B9B9-CFFB6B8D5144}"/>
              </a:ext>
            </a:extLst>
          </p:cNvPr>
          <p:cNvSpPr/>
          <p:nvPr/>
        </p:nvSpPr>
        <p:spPr>
          <a:xfrm>
            <a:off x="4091129" y="47223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尚未指定讀取的路徑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7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5BFD7F-F784-4070-AFF0-6F4A2A2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FCB72-9CEA-49BD-BE4D-470F285D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839F1B-2525-45CE-8E54-ECC3CCA3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1" y="978763"/>
            <a:ext cx="3724275" cy="2352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BF2273-5A21-4AA2-B702-357E08D0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69" y="1193908"/>
            <a:ext cx="8372475" cy="4772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28B3144-589E-4A83-A811-12F067018355}"/>
              </a:ext>
            </a:extLst>
          </p:cNvPr>
          <p:cNvSpPr/>
          <p:nvPr/>
        </p:nvSpPr>
        <p:spPr>
          <a:xfrm>
            <a:off x="5024118" y="5033638"/>
            <a:ext cx="3587222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2DBF9BC-7293-4A3E-AA18-88DA42A0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7" y="4458154"/>
            <a:ext cx="3615553" cy="23142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0011E7-F52C-48BD-B525-58EAA12BD89D}"/>
              </a:ext>
            </a:extLst>
          </p:cNvPr>
          <p:cNvSpPr/>
          <p:nvPr/>
        </p:nvSpPr>
        <p:spPr>
          <a:xfrm>
            <a:off x="1095613" y="5241003"/>
            <a:ext cx="2507492" cy="192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BB24AF3-D328-46CF-B297-6F3726FD2AB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03105" y="5111797"/>
            <a:ext cx="2877594" cy="225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619D063-59F1-4C86-A7BA-BF0DFDD818C7}"/>
              </a:ext>
            </a:extLst>
          </p:cNvPr>
          <p:cNvSpPr/>
          <p:nvPr/>
        </p:nvSpPr>
        <p:spPr>
          <a:xfrm>
            <a:off x="4159206" y="585500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指定讀取的路徑</a:t>
            </a:r>
            <a:endParaRPr lang="en-US" altLang="zh-TW" sz="2400" dirty="0">
              <a:solidFill>
                <a:srgbClr val="C725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78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41D89-E459-413A-AB9B-92C842FA1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6" y="2107568"/>
            <a:ext cx="6368213" cy="278402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94329E7-B321-4932-8AE3-DBABF486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15" y="2725295"/>
            <a:ext cx="5306729" cy="3608294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EA30E2B-B76A-4D7D-B17A-9A2FE627AC28}"/>
              </a:ext>
            </a:extLst>
          </p:cNvPr>
          <p:cNvSpPr/>
          <p:nvPr/>
        </p:nvSpPr>
        <p:spPr>
          <a:xfrm>
            <a:off x="6235700" y="5933521"/>
            <a:ext cx="2340129" cy="400068"/>
          </a:xfrm>
          <a:prstGeom prst="wedgeRoundRectCallout">
            <a:avLst>
              <a:gd name="adj1" fmla="val 31722"/>
              <a:gd name="adj2" fmla="val -106799"/>
              <a:gd name="adj3" fmla="val 16667"/>
            </a:avLst>
          </a:prstGeom>
          <a:solidFill>
            <a:srgbClr val="FFE0A3"/>
          </a:solidFill>
          <a:ln>
            <a:solidFill>
              <a:srgbClr val="FFD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Area</a:t>
            </a:r>
            <a:r>
              <a:rPr lang="zh-TW" altLang="en-US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（區域）沒有指定</a:t>
            </a:r>
            <a:r>
              <a:rPr lang="en-US" altLang="zh-TW" sz="1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  <a:endParaRPr lang="zh-TW" altLang="en-US" sz="1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9DA20F-6437-4720-9634-75F63B6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BE9C0-298C-4D77-B022-B8A64B6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8B0C59-3C86-4CFB-BA8A-A1D3F9997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34" y="1773882"/>
            <a:ext cx="6880337" cy="42078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542679B-0F0A-40B0-AF5C-549079BDA769}"/>
              </a:ext>
            </a:extLst>
          </p:cNvPr>
          <p:cNvSpPr/>
          <p:nvPr/>
        </p:nvSpPr>
        <p:spPr>
          <a:xfrm>
            <a:off x="2192143" y="5182768"/>
            <a:ext cx="1305660" cy="2396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id="{7D3CF13D-6D89-4CF4-AA75-4C99B75B8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3042" y="973247"/>
            <a:ext cx="6201980" cy="31009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E94739-9832-42AB-BBE6-9C30E619DAC2}"/>
              </a:ext>
            </a:extLst>
          </p:cNvPr>
          <p:cNvSpPr/>
          <p:nvPr/>
        </p:nvSpPr>
        <p:spPr>
          <a:xfrm>
            <a:off x="533702" y="60305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</a:t>
            </a:r>
            <a:r>
              <a:rPr lang="en-US" altLang="zh-TW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7453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0" y="3089888"/>
            <a:ext cx="12192000" cy="1143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4486275" y="2999401"/>
            <a:ext cx="19526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8000" dirty="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End</a:t>
            </a:r>
            <a:endParaRPr lang="zh-CN" altLang="en-US" sz="8000" dirty="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  <p:sp>
        <p:nvSpPr>
          <p:cNvPr id="8" name="椭圆形标注 3"/>
          <p:cNvSpPr>
            <a:spLocks noChangeArrowheads="1"/>
          </p:cNvSpPr>
          <p:nvPr/>
        </p:nvSpPr>
        <p:spPr bwMode="auto">
          <a:xfrm rot="437392">
            <a:off x="6545263" y="1913551"/>
            <a:ext cx="1757362" cy="1604963"/>
          </a:xfrm>
          <a:prstGeom prst="wedgeEllipseCallout">
            <a:avLst>
              <a:gd name="adj1" fmla="val -40199"/>
              <a:gd name="adj2" fmla="val 53991"/>
            </a:avLst>
          </a:prstGeom>
          <a:solidFill>
            <a:srgbClr val="FFC000"/>
          </a:solidFill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645275" y="2494576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Thank</a:t>
            </a:r>
          </a:p>
          <a:p>
            <a:pPr algn="ctr" eaLnBrk="1" hangingPunct="1">
              <a:lnSpc>
                <a:spcPct val="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rgbClr val="FFFFFF"/>
                </a:solidFill>
                <a:latin typeface="Modern No. 20" pitchFamily="18" charset="0"/>
                <a:ea typeface="方正中倩_GBK"/>
                <a:cs typeface="方正中倩_GBK"/>
              </a:rPr>
              <a:t>you</a:t>
            </a:r>
            <a:endParaRPr lang="zh-CN" altLang="en-US" sz="4000">
              <a:solidFill>
                <a:srgbClr val="FFFFFF"/>
              </a:solidFill>
              <a:latin typeface="Modern No. 20" pitchFamily="18" charset="0"/>
              <a:ea typeface="方正中倩_GBK"/>
              <a:cs typeface="方正中倩_GBK"/>
            </a:endParaRPr>
          </a:p>
        </p:txBody>
      </p:sp>
    </p:spTree>
    <p:extLst>
      <p:ext uri="{BB962C8B-B14F-4D97-AF65-F5344CB8AC3E}">
        <p14:creationId xmlns:p14="http://schemas.microsoft.com/office/powerpoint/2010/main" val="38658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9E837C-8E03-4E37-809F-F313CE51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DFC8C4-1218-46E5-AE3F-D3CE901F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934E267-7B84-4023-B5E1-CB9185E3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69672"/>
              </p:ext>
            </p:extLst>
          </p:nvPr>
        </p:nvGraphicFramePr>
        <p:xfrm>
          <a:off x="670021" y="1387393"/>
          <a:ext cx="6360910" cy="446264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239798">
                  <a:extLst>
                    <a:ext uri="{9D8B030D-6E8A-4147-A177-3AD203B41FA5}">
                      <a16:colId xmlns:a16="http://schemas.microsoft.com/office/drawing/2014/main" val="1381498876"/>
                    </a:ext>
                  </a:extLst>
                </a:gridCol>
                <a:gridCol w="4121112">
                  <a:extLst>
                    <a:ext uri="{9D8B030D-6E8A-4147-A177-3AD203B41FA5}">
                      <a16:colId xmlns:a16="http://schemas.microsoft.com/office/drawing/2014/main" val="1634089385"/>
                    </a:ext>
                  </a:extLst>
                </a:gridCol>
              </a:tblGrid>
              <a:tr h="2927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屬性名稱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700" b="1" dirty="0"/>
                        <a:t>屬性說明</a:t>
                      </a:r>
                      <a:endParaRPr lang="zh-TW" altLang="en-US" sz="17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828604187"/>
                  </a:ext>
                </a:extLst>
              </a:tr>
              <a:tr h="350041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altLang="zh-TW" sz="1600" kern="1200" dirty="0" err="1">
                          <a:effectLst/>
                        </a:rPr>
                        <a:t>DisplayName</a:t>
                      </a:r>
                      <a:endParaRPr kumimoji="0" lang="zh-TW" altLang="en-US" sz="1600" kern="12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700" dirty="0"/>
                        <a:t>定義欄位顯示名稱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498349455"/>
                  </a:ext>
                </a:extLst>
              </a:tr>
              <a:tr h="2927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Required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r>
                        <a:rPr lang="zh-TW" altLang="en-US" sz="1700" dirty="0"/>
                        <a:t>宣告欄位為必須填入</a:t>
                      </a:r>
                      <a:endParaRPr lang="zh-TW" altLang="en-US" sz="17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377553877"/>
                  </a:ext>
                </a:extLst>
              </a:tr>
              <a:tr h="38701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StringLength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定義字串欄位所允許的最大長度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2174972606"/>
                  </a:ext>
                </a:extLst>
              </a:tr>
              <a:tr h="34648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Range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定義數值欄位的範圍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64951871"/>
                  </a:ext>
                </a:extLst>
              </a:tr>
              <a:tr h="3693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Compare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驗證兩個表單欄位是否相同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286933441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RegularExpression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欄位輸入的內容必須符合指定的正規表示式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78265632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EmailAddress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</a:t>
                      </a:r>
                      <a:r>
                        <a:rPr lang="en-US" sz="1600" dirty="0">
                          <a:effectLst/>
                        </a:rPr>
                        <a:t>Email</a:t>
                      </a:r>
                      <a:r>
                        <a:rPr lang="zh-TW" altLang="en-US" sz="1600" dirty="0">
                          <a:effectLst/>
                        </a:rPr>
                        <a:t>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854055043"/>
                  </a:ext>
                </a:extLst>
              </a:tr>
              <a:tr h="34826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URL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驗證網址格式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008493479"/>
                  </a:ext>
                </a:extLst>
              </a:tr>
              <a:tr h="46528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CreditCard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驗證欄位是否符合信用卡的格式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118769415"/>
                  </a:ext>
                </a:extLst>
              </a:tr>
              <a:tr h="39949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</a:rPr>
                        <a:t>驗證欄位的資料型態</a:t>
                      </a:r>
                      <a:endParaRPr lang="zh-TW" altLang="en-US" sz="1600" dirty="0"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289820658"/>
                  </a:ext>
                </a:extLst>
              </a:tr>
              <a:tr h="5145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</a:rPr>
                        <a:t>MetadataType</a:t>
                      </a:r>
                      <a:endParaRPr lang="en-US" sz="1600" dirty="0">
                        <a:solidFill>
                          <a:srgbClr val="D59778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13541" marR="13541" marT="13541" marB="1354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effectLst/>
                          <a:latin typeface="helvetica" panose="020B0604020202020204" pitchFamily="34" charset="0"/>
                        </a:rPr>
                        <a:t>使類別的驗證符合至另一類別所定義</a:t>
                      </a:r>
                    </a:p>
                  </a:txBody>
                  <a:tcPr marL="13541" marR="13541" marT="13541" marB="13541" anchor="ctr"/>
                </a:tc>
                <a:extLst>
                  <a:ext uri="{0D108BD9-81ED-4DB2-BD59-A6C34878D82A}">
                    <a16:rowId xmlns:a16="http://schemas.microsoft.com/office/drawing/2014/main" val="3908550363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827BE38-F4E3-47F2-AC8C-7C1072C86FA9}"/>
              </a:ext>
            </a:extLst>
          </p:cNvPr>
          <p:cNvSpPr/>
          <p:nvPr/>
        </p:nvSpPr>
        <p:spPr>
          <a:xfrm>
            <a:off x="96348" y="682062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C725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以附加屬性的方式，達到資料驗證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29FA64-5F39-4FC1-960B-CA093D318BF7}"/>
              </a:ext>
            </a:extLst>
          </p:cNvPr>
          <p:cNvSpPr/>
          <p:nvPr/>
        </p:nvSpPr>
        <p:spPr>
          <a:xfrm>
            <a:off x="7135953" y="1773811"/>
            <a:ext cx="48696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屬性放置於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View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必須引用命名空間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using </a:t>
            </a:r>
            <a:r>
              <a:rPr lang="en-US" altLang="zh-TW" dirty="0" err="1"/>
              <a:t>System.ComponentModel.DataAnnotations</a:t>
            </a:r>
            <a:r>
              <a:rPr lang="en-US" altLang="zh-TW" dirty="0"/>
              <a:t>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0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FE7D8D8-2F79-4FE7-AA58-68A1574A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61" y="1094630"/>
            <a:ext cx="3726715" cy="2914795"/>
          </a:xfrm>
          <a:prstGeom prst="rect">
            <a:avLst/>
          </a:prstGeo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3B1FDE-9863-4473-AAD4-347F9E5C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5FF63-E86B-4266-AD83-7D6590F8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73C24D-9C5E-440A-954F-40AC2559B4E7}"/>
              </a:ext>
            </a:extLst>
          </p:cNvPr>
          <p:cNvSpPr/>
          <p:nvPr/>
        </p:nvSpPr>
        <p:spPr>
          <a:xfrm>
            <a:off x="115322" y="589911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DisplayName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415117-AF96-40DA-8F89-C44618B8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74" y="3118582"/>
            <a:ext cx="3438033" cy="32732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CE8151-DC7D-4F91-9DB2-136B8C170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67" y="3598252"/>
            <a:ext cx="3466409" cy="31070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5C26361-0283-4BBF-BDA1-5EE0AA835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86" y="1702174"/>
            <a:ext cx="4067175" cy="12858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45C6139-58FC-46A5-B555-1A9B17129C34}"/>
              </a:ext>
            </a:extLst>
          </p:cNvPr>
          <p:cNvSpPr/>
          <p:nvPr/>
        </p:nvSpPr>
        <p:spPr>
          <a:xfrm>
            <a:off x="7607230" y="5051189"/>
            <a:ext cx="632951" cy="289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5C95E1-622D-46DE-B507-D83C6D4BB10C}"/>
              </a:ext>
            </a:extLst>
          </p:cNvPr>
          <p:cNvSpPr/>
          <p:nvPr/>
        </p:nvSpPr>
        <p:spPr>
          <a:xfrm>
            <a:off x="2133823" y="6360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定義顯示的名稱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9BD9F7-6B54-4560-A74D-09907D065CC2}"/>
              </a:ext>
            </a:extLst>
          </p:cNvPr>
          <p:cNvSpPr/>
          <p:nvPr/>
        </p:nvSpPr>
        <p:spPr>
          <a:xfrm>
            <a:off x="7290754" y="1599256"/>
            <a:ext cx="2701341" cy="30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16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D0EFEC-1D81-4B46-9290-002D77DD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C9FB4-300C-41BF-A0CB-C45E9AA0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9936B3-3703-4CE0-80BB-1D394C434E9C}"/>
              </a:ext>
            </a:extLst>
          </p:cNvPr>
          <p:cNvSpPr/>
          <p:nvPr/>
        </p:nvSpPr>
        <p:spPr>
          <a:xfrm>
            <a:off x="137981" y="687565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Required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446F3B-9E9C-4D4A-96DD-301636DBF090}"/>
              </a:ext>
            </a:extLst>
          </p:cNvPr>
          <p:cNvSpPr/>
          <p:nvPr/>
        </p:nvSpPr>
        <p:spPr>
          <a:xfrm>
            <a:off x="1574593" y="748519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宣告欄位為必須項目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一定要輸入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242AAE-BA2A-48D0-B616-DCA168CE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081" y="1272351"/>
            <a:ext cx="3854644" cy="26863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340997-E0D4-44F7-91A8-661F9A8B9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2"/>
          <a:stretch/>
        </p:blipFill>
        <p:spPr>
          <a:xfrm>
            <a:off x="7006295" y="4344756"/>
            <a:ext cx="4387149" cy="23173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6EBC2EA-C5FA-426A-9240-615F3E68CDF7}"/>
              </a:ext>
            </a:extLst>
          </p:cNvPr>
          <p:cNvSpPr/>
          <p:nvPr/>
        </p:nvSpPr>
        <p:spPr>
          <a:xfrm>
            <a:off x="8300065" y="3175365"/>
            <a:ext cx="2306007" cy="271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36C9C8-ADD2-4E8A-86E2-80D5B951C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95" y="4100920"/>
            <a:ext cx="4600899" cy="25809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F4102F-6ABD-45AC-9156-A5F6A08D3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8" y="1235102"/>
            <a:ext cx="3964019" cy="272357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D177FC-8254-4B59-A687-AAA3B5414638}"/>
              </a:ext>
            </a:extLst>
          </p:cNvPr>
          <p:cNvSpPr/>
          <p:nvPr/>
        </p:nvSpPr>
        <p:spPr>
          <a:xfrm>
            <a:off x="2495549" y="3446441"/>
            <a:ext cx="993376" cy="205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7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50B80E-89CC-4358-84B1-38EB8270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81F915-D176-412B-8D08-38AA461C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404168-044E-4938-BA1C-08083AD44406}"/>
              </a:ext>
            </a:extLst>
          </p:cNvPr>
          <p:cNvSpPr/>
          <p:nvPr/>
        </p:nvSpPr>
        <p:spPr>
          <a:xfrm>
            <a:off x="119592" y="527767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StringLength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8BA89-520E-4883-A44D-7868E7AAACD3}"/>
              </a:ext>
            </a:extLst>
          </p:cNvPr>
          <p:cNvSpPr/>
          <p:nvPr/>
        </p:nvSpPr>
        <p:spPr>
          <a:xfrm>
            <a:off x="2051531" y="57393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定義字串欄位所允許的最大長度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C82321-2DFE-44B1-A91D-6E81920B653F}"/>
              </a:ext>
            </a:extLst>
          </p:cNvPr>
          <p:cNvSpPr/>
          <p:nvPr/>
        </p:nvSpPr>
        <p:spPr>
          <a:xfrm>
            <a:off x="119592" y="897099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C7254E"/>
                </a:solidFill>
                <a:latin typeface="Arial Unicode MS" panose="020B0604020202020204" pitchFamily="34" charset="-120"/>
              </a:rPr>
              <a:t>MinimunLength</a:t>
            </a:r>
            <a:endParaRPr lang="en-US" altLang="zh-TW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8E4EF2-5DE3-4686-8C76-1B8FF1CE63D8}"/>
              </a:ext>
            </a:extLst>
          </p:cNvPr>
          <p:cNvSpPr/>
          <p:nvPr/>
        </p:nvSpPr>
        <p:spPr>
          <a:xfrm>
            <a:off x="2385942" y="97647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定義字串欄位所最小長度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2D9C76-ED39-413D-9475-6C14F459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0" y="2116769"/>
            <a:ext cx="7086600" cy="3086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BE1E5D-EB61-41F2-9D6C-18F88D24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321" y="712433"/>
            <a:ext cx="4812861" cy="2553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015C360-9722-45E6-A6D5-5C33B324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11" y="3635067"/>
            <a:ext cx="4788471" cy="271639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70924C-3DEF-4FC6-82DE-0F7A30EB0268}"/>
              </a:ext>
            </a:extLst>
          </p:cNvPr>
          <p:cNvSpPr/>
          <p:nvPr/>
        </p:nvSpPr>
        <p:spPr>
          <a:xfrm>
            <a:off x="1865234" y="4573905"/>
            <a:ext cx="4864039" cy="237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67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74AD4D-19D4-4256-8B09-CC7680D8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1C5DA3-C85C-407D-81A3-17C2827C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1C9F0A-B6B5-4DD3-9077-2911A4785BE2}"/>
              </a:ext>
            </a:extLst>
          </p:cNvPr>
          <p:cNvSpPr/>
          <p:nvPr/>
        </p:nvSpPr>
        <p:spPr>
          <a:xfrm>
            <a:off x="217246" y="639646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Range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70CD0C-521F-4ECF-9DFC-36BB537DD340}"/>
              </a:ext>
            </a:extLst>
          </p:cNvPr>
          <p:cNvSpPr/>
          <p:nvPr/>
        </p:nvSpPr>
        <p:spPr>
          <a:xfrm>
            <a:off x="1310815" y="731979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定義數值欄位的範圍上下值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C7EB8B-6A8B-4CBD-A13E-DD354024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2" y="3200906"/>
            <a:ext cx="5038725" cy="1219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E93821-E618-4A69-B106-01EC86F1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36" y="1284186"/>
            <a:ext cx="3768577" cy="252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02E9AD-F686-4E43-BC37-AF569B31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336" y="4234309"/>
            <a:ext cx="3752637" cy="2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00EB41-D413-4660-9B00-3D3ACC22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/ 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025544-D97A-4462-9E7C-A85A2D3A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D3E859-0527-46CF-9FDA-662D8943C0D1}"/>
              </a:ext>
            </a:extLst>
          </p:cNvPr>
          <p:cNvSpPr/>
          <p:nvPr/>
        </p:nvSpPr>
        <p:spPr>
          <a:xfrm>
            <a:off x="116603" y="545522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7254E"/>
                </a:solidFill>
                <a:latin typeface="Arial Unicode MS" panose="020B0604020202020204" pitchFamily="34" charset="-120"/>
              </a:rPr>
              <a:t>Compare</a:t>
            </a:r>
            <a:endParaRPr lang="zh-TW" altLang="en-US" sz="2400" dirty="0">
              <a:solidFill>
                <a:srgbClr val="C7254E"/>
              </a:solidFill>
              <a:latin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E1DD65-2D16-4CAC-8E10-E95F5A195B6E}"/>
              </a:ext>
            </a:extLst>
          </p:cNvPr>
          <p:cNvSpPr/>
          <p:nvPr/>
        </p:nvSpPr>
        <p:spPr>
          <a:xfrm>
            <a:off x="1569245" y="61614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比對與另一個欄位的內容是否一致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2C9CCEB-5307-451C-B4FB-423DB36F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2" y="1838343"/>
            <a:ext cx="5238750" cy="1600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F4FFFF-EE25-4336-81AC-6F630AAC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03" y="3893829"/>
            <a:ext cx="5467350" cy="13430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6B83ADE-0D1A-4003-BA57-B742CCE79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7" y="2317442"/>
            <a:ext cx="5807894" cy="2556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7E040B-5277-420C-9D91-02CC6CC422CF}"/>
              </a:ext>
            </a:extLst>
          </p:cNvPr>
          <p:cNvSpPr/>
          <p:nvPr/>
        </p:nvSpPr>
        <p:spPr>
          <a:xfrm>
            <a:off x="486060" y="2849732"/>
            <a:ext cx="1339604" cy="19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67DC2A-7A2B-40BE-86E7-4B60BCAB7A19}"/>
              </a:ext>
            </a:extLst>
          </p:cNvPr>
          <p:cNvSpPr/>
          <p:nvPr/>
        </p:nvSpPr>
        <p:spPr>
          <a:xfrm>
            <a:off x="904790" y="4349974"/>
            <a:ext cx="4262014" cy="19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6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6771</TotalTime>
  <Words>1455</Words>
  <Application>Microsoft Office PowerPoint</Application>
  <PresentationFormat>寬螢幕</PresentationFormat>
  <Paragraphs>259</Paragraphs>
  <Slides>39</Slides>
  <Notes>4</Notes>
  <HiddenSlides>0</HiddenSlides>
  <MMClips>6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6" baseType="lpstr">
      <vt:lpstr>Arial Unicode MS</vt:lpstr>
      <vt:lpstr>Helvetica Neue Light</vt:lpstr>
      <vt:lpstr>Menlo</vt:lpstr>
      <vt:lpstr>Microsoft JhengHei UI</vt:lpstr>
      <vt:lpstr>微软雅黑</vt:lpstr>
      <vt:lpstr>方正中倩_GBK</vt:lpstr>
      <vt:lpstr>細明體</vt:lpstr>
      <vt:lpstr>微軟正黑體</vt:lpstr>
      <vt:lpstr>新細明體</vt:lpstr>
      <vt:lpstr>Arial</vt:lpstr>
      <vt:lpstr>Arial Narrow</vt:lpstr>
      <vt:lpstr>Calibri</vt:lpstr>
      <vt:lpstr>Georgia</vt:lpstr>
      <vt:lpstr>helvetica</vt:lpstr>
      <vt:lpstr>Modern No. 20</vt:lpstr>
      <vt:lpstr>Wingdings 2</vt:lpstr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MVC的Area （區域）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218</cp:revision>
  <dcterms:created xsi:type="dcterms:W3CDTF">2018-05-02T03:29:08Z</dcterms:created>
  <dcterms:modified xsi:type="dcterms:W3CDTF">2018-06-14T17:44:37Z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